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92" autoAdjust="0"/>
  </p:normalViewPr>
  <p:slideViewPr>
    <p:cSldViewPr>
      <p:cViewPr varScale="1">
        <p:scale>
          <a:sx n="93" d="100"/>
          <a:sy n="93" d="100"/>
        </p:scale>
        <p:origin x="-21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50EA6-800B-4AC6-ACA2-2999C726A325}" type="datetimeFigureOut">
              <a:rPr lang="en-US" smtClean="0"/>
              <a:t>8/30/2018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5BD74-54C5-4B48-B039-17535396E508}" type="slidenum">
              <a:rPr lang="en-US" smtClean="0"/>
              <a:t>‹#›</a:t>
            </a:fld>
            <a:endParaRPr lang="en-US"/>
          </a:p>
        </p:txBody>
      </p:sp>
    </p:spTree>
    <p:extLst>
      <p:ext uri="{BB962C8B-B14F-4D97-AF65-F5344CB8AC3E}">
        <p14:creationId xmlns:p14="http://schemas.microsoft.com/office/powerpoint/2010/main" val="97131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a:t>
            </a:r>
            <a:r>
              <a:rPr lang="en-US" baseline="0" dirty="0" smtClean="0"/>
              <a:t> visit to New York City, I took the bus to the Port Authority and then the subway to the Stanton Island Ferry/Battery Park stop.  </a:t>
            </a:r>
            <a:endParaRPr lang="en-US" dirty="0"/>
          </a:p>
        </p:txBody>
      </p:sp>
      <p:sp>
        <p:nvSpPr>
          <p:cNvPr id="4" name="Slide Number Placeholder 3"/>
          <p:cNvSpPr>
            <a:spLocks noGrp="1"/>
          </p:cNvSpPr>
          <p:nvPr>
            <p:ph type="sldNum" sz="quarter" idx="10"/>
          </p:nvPr>
        </p:nvSpPr>
        <p:spPr/>
        <p:txBody>
          <a:bodyPr/>
          <a:lstStyle/>
          <a:p>
            <a:fld id="{7985BD74-54C5-4B48-B039-17535396E508}" type="slidenum">
              <a:rPr lang="en-US" smtClean="0"/>
              <a:t>1</a:t>
            </a:fld>
            <a:endParaRPr lang="en-US"/>
          </a:p>
        </p:txBody>
      </p:sp>
    </p:spTree>
    <p:extLst>
      <p:ext uri="{BB962C8B-B14F-4D97-AF65-F5344CB8AC3E}">
        <p14:creationId xmlns:p14="http://schemas.microsoft.com/office/powerpoint/2010/main" val="425576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walked around the area a little and I first saw this church, one of the only curved buildings in New York City, which stands on one of Manhattan’s southernmost streets, State Street.  It is the National Shrine of St. Elizabeth Ann Bayley Seton.  I didn’t know what about the church or Saint Seton.  Trip Advisor: https://www.tripadvisor.com/Attraction_Review-g60763-d1226110-Reviews-Shrine_of_St_Elizabeth_Ann_Bayley_Seton-New_York_City_New_York.html and The Shrine of St. Elizabeth Ann Seton: https://www.atlasobscura.com/places/the-shrine-of-st-elizabeth-ann-seton some background information. </a:t>
            </a:r>
          </a:p>
          <a:p>
            <a:r>
              <a:rPr lang="en-US" baseline="0" dirty="0" smtClean="0"/>
              <a:t>The shrine was the former home of Elizabeth Ann Seton. Today it is the rectory for the church next-door, Our Lady of the Holy Rosary. </a:t>
            </a:r>
          </a:p>
          <a:p>
            <a:r>
              <a:rPr lang="en-US" baseline="0" dirty="0" smtClean="0"/>
              <a:t>The church was originally established as a mission for the protection of Irish immigrant girls.  </a:t>
            </a:r>
          </a:p>
          <a:p>
            <a:r>
              <a:rPr lang="en-US" baseline="0" dirty="0" smtClean="0"/>
              <a:t>Today the church serves lower Battery Park City as well as Financial City residents and workers. The building was first built for James Watson in 1793 and an addition whose portico curves along State Street was build in 1806.  The parish was established in 1886.  It is one of the only buildings left downtown that survived the Great Fire of 1835. The white double-story wooden columns are said to be made from old ship masts. </a:t>
            </a:r>
          </a:p>
          <a:p>
            <a:endParaRPr lang="en-US" baseline="0" dirty="0" smtClean="0"/>
          </a:p>
          <a:p>
            <a:r>
              <a:rPr lang="en-US" baseline="0" dirty="0" smtClean="0"/>
              <a:t>Saint Seton was born in New York City around 1774.  She is the founder of the order of The Sisters of Charity, America’s first order of nuns. She founded the first free Catholic School for girls and began the Catholic parochial schools system in the United States. It was especially interesting to me because I taught with the Sisters of Charity at a Catholic school in Lawrence, Kansas, years ago.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985BD74-54C5-4B48-B039-17535396E508}" type="slidenum">
              <a:rPr lang="en-US" smtClean="0"/>
              <a:t>2</a:t>
            </a:fld>
            <a:endParaRPr lang="en-US"/>
          </a:p>
        </p:txBody>
      </p:sp>
    </p:spTree>
    <p:extLst>
      <p:ext uri="{BB962C8B-B14F-4D97-AF65-F5344CB8AC3E}">
        <p14:creationId xmlns:p14="http://schemas.microsoft.com/office/powerpoint/2010/main" val="412541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Across from</a:t>
            </a:r>
            <a:r>
              <a:rPr lang="en-US" baseline="0" dirty="0" smtClean="0"/>
              <a:t> the Elizabeth Ann Seton Shrine is Battery Park. </a:t>
            </a:r>
            <a:endParaRPr lang="en-US" dirty="0"/>
          </a:p>
        </p:txBody>
      </p:sp>
      <p:sp>
        <p:nvSpPr>
          <p:cNvPr id="4" name="Slide Number Placeholder 3"/>
          <p:cNvSpPr>
            <a:spLocks noGrp="1"/>
          </p:cNvSpPr>
          <p:nvPr>
            <p:ph type="sldNum" sz="quarter" idx="10"/>
          </p:nvPr>
        </p:nvSpPr>
        <p:spPr/>
        <p:txBody>
          <a:bodyPr/>
          <a:lstStyle/>
          <a:p>
            <a:fld id="{7985BD74-54C5-4B48-B039-17535396E508}" type="slidenum">
              <a:rPr lang="en-US" smtClean="0"/>
              <a:t>3</a:t>
            </a:fld>
            <a:endParaRPr lang="en-US"/>
          </a:p>
        </p:txBody>
      </p:sp>
    </p:spTree>
    <p:extLst>
      <p:ext uri="{BB962C8B-B14F-4D97-AF65-F5344CB8AC3E}">
        <p14:creationId xmlns:p14="http://schemas.microsoft.com/office/powerpoint/2010/main" val="382280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south</a:t>
            </a:r>
            <a:r>
              <a:rPr lang="en-US" baseline="0" dirty="0" smtClean="0"/>
              <a:t> end of Battery Park, facing the Statue of Liberty, is the East Coast Memorial.  It honors the 4,601 missing American servicemen who lost their lives in the Atlantic Ocean while engaged in combat during World War II. A bronze eagle was sculpted by Albino </a:t>
            </a:r>
            <a:r>
              <a:rPr lang="en-US" baseline="0" dirty="0" err="1" smtClean="0"/>
              <a:t>Manca</a:t>
            </a:r>
            <a:r>
              <a:rPr lang="en-US" baseline="0" dirty="0" smtClean="0"/>
              <a:t> and sits on a pedestal of polished black granite.  The eagle is gripping a laurel wreath over a wave. This signifies the act of mourning at the watery grave.  </a:t>
            </a:r>
            <a:endParaRPr lang="en-US" dirty="0" smtClean="0"/>
          </a:p>
          <a:p>
            <a:r>
              <a:rPr lang="en-US" dirty="0" smtClean="0"/>
              <a:t>The eagle</a:t>
            </a:r>
            <a:r>
              <a:rPr lang="en-US" baseline="0" dirty="0" smtClean="0"/>
              <a:t> sculpture is between two ranks of four 19 foot</a:t>
            </a:r>
            <a:r>
              <a:rPr lang="en-US" baseline="30000" dirty="0" smtClean="0"/>
              <a:t>(2) </a:t>
            </a:r>
            <a:r>
              <a:rPr lang="en-US" baseline="0" dirty="0" smtClean="0"/>
              <a:t>inscribed pylons, eight pylons in all.  The axis of the pylons are aligned with the Statue of Liberty.</a:t>
            </a:r>
            <a:r>
              <a:rPr lang="en-US" baseline="30000" dirty="0" smtClean="0"/>
              <a:t>(1)  </a:t>
            </a:r>
            <a:r>
              <a:rPr lang="en-US" baseline="0" dirty="0" smtClean="0"/>
              <a:t>The pylons contain the name, rank, military branch and home state for each soldier. </a:t>
            </a:r>
            <a:r>
              <a:rPr lang="en-US" baseline="30000" dirty="0" smtClean="0"/>
              <a:t>(2)  </a:t>
            </a:r>
          </a:p>
          <a:p>
            <a:r>
              <a:rPr lang="en-US" baseline="0" dirty="0" smtClean="0"/>
              <a:t>The inscription on the front of the pedestal says:</a:t>
            </a:r>
          </a:p>
          <a:p>
            <a:r>
              <a:rPr lang="en-US" baseline="0" dirty="0" smtClean="0"/>
              <a:t>1941***1945  </a:t>
            </a:r>
          </a:p>
          <a:p>
            <a:r>
              <a:rPr lang="en-US" baseline="0" dirty="0" smtClean="0"/>
              <a:t>ERECTED BY THE UNITED STATES OF AMERICA</a:t>
            </a:r>
          </a:p>
          <a:p>
            <a:r>
              <a:rPr lang="en-US" baseline="0" dirty="0" smtClean="0"/>
              <a:t>IN PROUD AND GRATEFUL REMEMBERANCE</a:t>
            </a:r>
          </a:p>
          <a:p>
            <a:r>
              <a:rPr lang="en-US" baseline="0" dirty="0" smtClean="0"/>
              <a:t>OF HER SONS</a:t>
            </a:r>
          </a:p>
          <a:p>
            <a:r>
              <a:rPr lang="en-US" baseline="0" dirty="0" smtClean="0"/>
              <a:t>WHO GAVE THEIR LIVES IN HER SERVICE</a:t>
            </a:r>
          </a:p>
          <a:p>
            <a:r>
              <a:rPr lang="en-US" baseline="0" dirty="0" smtClean="0"/>
              <a:t>AND WHO SLEEP IN THE AMERICAN COASTAL WATER </a:t>
            </a:r>
          </a:p>
          <a:p>
            <a:r>
              <a:rPr lang="en-US" baseline="0" dirty="0" smtClean="0"/>
              <a:t>OF THE ATLANTIC OCEAN</a:t>
            </a:r>
          </a:p>
          <a:p>
            <a:r>
              <a:rPr lang="en-US" baseline="0" dirty="0" smtClean="0"/>
              <a:t>INTO THY HANDS, OH LORD. </a:t>
            </a:r>
          </a:p>
          <a:p>
            <a:endParaRPr lang="en-US" baseline="0" dirty="0" smtClean="0"/>
          </a:p>
          <a:p>
            <a:r>
              <a:rPr lang="en-US" baseline="0" dirty="0" smtClean="0"/>
              <a:t>The back of the pedestal says: </a:t>
            </a:r>
          </a:p>
          <a:p>
            <a:r>
              <a:rPr lang="en-US" baseline="0" dirty="0" smtClean="0"/>
              <a:t>1941***1945</a:t>
            </a:r>
          </a:p>
          <a:p>
            <a:r>
              <a:rPr lang="en-US" baseline="0" dirty="0" smtClean="0"/>
              <a:t>IN ADDITION TO THE 4,597 AMERICAN SERVICEMEN HONORED HERE</a:t>
            </a:r>
          </a:p>
          <a:p>
            <a:r>
              <a:rPr lang="en-US" baseline="0" dirty="0" smtClean="0"/>
              <a:t>WHO LOST THEIR LIVES IN HER SERVICE AND WHO SLEEP IN THE AMERICAN COASTAL WATERS OF THE ATLANTIC OCEAN</a:t>
            </a:r>
          </a:p>
          <a:p>
            <a:r>
              <a:rPr lang="en-US" baseline="0" dirty="0" smtClean="0"/>
              <a:t>THE UNITED STATES OF AMERICA HONORS THE 6,185 SEAMEN OF THE UNITED STATES MERCHANT MARINE</a:t>
            </a:r>
          </a:p>
          <a:p>
            <a:r>
              <a:rPr lang="en-US" baseline="0" dirty="0" smtClean="0"/>
              <a:t>AND THE 529 SEAMEN OF THE UNITED STATES ARMY TRANSPORT SERVICE</a:t>
            </a:r>
          </a:p>
          <a:p>
            <a:r>
              <a:rPr lang="en-US" baseline="0" dirty="0" smtClean="0"/>
              <a:t>WHO LOST THEIR </a:t>
            </a:r>
            <a:r>
              <a:rPr lang="en-US" baseline="0" dirty="0" smtClean="0"/>
              <a:t>LIVES </a:t>
            </a:r>
            <a:r>
              <a:rPr lang="en-US" baseline="0" dirty="0" smtClean="0"/>
              <a:t>DURING WORLD WAR II.</a:t>
            </a:r>
            <a:r>
              <a:rPr lang="en-US" baseline="30000" dirty="0" smtClean="0"/>
              <a:t>(1)</a:t>
            </a:r>
          </a:p>
          <a:p>
            <a:endParaRPr lang="en-US" baseline="0" dirty="0" smtClean="0"/>
          </a:p>
          <a:p>
            <a:endParaRPr lang="en-US" dirty="0" smtClean="0"/>
          </a:p>
          <a:p>
            <a:r>
              <a:rPr lang="en-US" dirty="0" smtClean="0"/>
              <a:t>Sources: </a:t>
            </a:r>
          </a:p>
          <a:p>
            <a:r>
              <a:rPr lang="en-US" dirty="0" smtClean="0"/>
              <a:t>(1)https://www.nycgovparks.org/parks/battery-park/monuments/1929, </a:t>
            </a:r>
          </a:p>
          <a:p>
            <a:r>
              <a:rPr lang="en-US" dirty="0" smtClean="0"/>
              <a:t>(2) http://www.aviewoncities.com/nyc/eastcoastwarmemorial.htm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985BD74-54C5-4B48-B039-17535396E508}" type="slidenum">
              <a:rPr lang="en-US" smtClean="0"/>
              <a:t>4</a:t>
            </a:fld>
            <a:endParaRPr lang="en-US"/>
          </a:p>
        </p:txBody>
      </p:sp>
    </p:spTree>
    <p:extLst>
      <p:ext uri="{BB962C8B-B14F-4D97-AF65-F5344CB8AC3E}">
        <p14:creationId xmlns:p14="http://schemas.microsoft.com/office/powerpoint/2010/main" val="86462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Battery</a:t>
            </a:r>
            <a:r>
              <a:rPr lang="en-US" baseline="0" dirty="0" smtClean="0"/>
              <a:t> Park it is an easy walk to the new World Trade Center. We entered the Transportation Hub at street level and then took the escalator down to the subway.  </a:t>
            </a:r>
          </a:p>
          <a:p>
            <a:endParaRPr lang="en-US" baseline="0" dirty="0" smtClean="0"/>
          </a:p>
          <a:p>
            <a:r>
              <a:rPr lang="en-US" baseline="0" smtClean="0"/>
              <a:t>More information at: https://wtc.com/ </a:t>
            </a:r>
            <a:endParaRPr lang="en-US" baseline="0" dirty="0" smtClean="0"/>
          </a:p>
        </p:txBody>
      </p:sp>
      <p:sp>
        <p:nvSpPr>
          <p:cNvPr id="4" name="Slide Number Placeholder 3"/>
          <p:cNvSpPr>
            <a:spLocks noGrp="1"/>
          </p:cNvSpPr>
          <p:nvPr>
            <p:ph type="sldNum" sz="quarter" idx="10"/>
          </p:nvPr>
        </p:nvSpPr>
        <p:spPr/>
        <p:txBody>
          <a:bodyPr/>
          <a:lstStyle/>
          <a:p>
            <a:fld id="{7985BD74-54C5-4B48-B039-17535396E508}" type="slidenum">
              <a:rPr lang="en-US" smtClean="0"/>
              <a:t>5</a:t>
            </a:fld>
            <a:endParaRPr lang="en-US"/>
          </a:p>
        </p:txBody>
      </p:sp>
    </p:spTree>
    <p:extLst>
      <p:ext uri="{BB962C8B-B14F-4D97-AF65-F5344CB8AC3E}">
        <p14:creationId xmlns:p14="http://schemas.microsoft.com/office/powerpoint/2010/main" val="1236074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left the subway to visit Columbus Park, one of the city’s first major urban parks, which is situated in the heart of one of the oldest residential areas in Manhattan. I was particularly interested in this park because it until 1808 the site was a swampy area near the Collect Pond where the first European settlers got their water. “In 1808 the pond was filled and became Pearl Street. When the filling began to sink, a foul odor emerged which depressed the living conditions of that neighborhood.  As a consequence, the area became host to one of the world's most notorious tenements, known for its wretched living conditions and rampant crime, earning such names as “murderer's alley” and “den of thieves.”…Immigrants used Five Points as a stepping stone to a better life in a new land and nowadays, one can view the area not as a wretched slum but as a microcosm of the young city’s burgeoning and complex demographic.  … In the 20</a:t>
            </a:r>
            <a:r>
              <a:rPr lang="en-US" baseline="30000" dirty="0" smtClean="0"/>
              <a:t>th</a:t>
            </a:r>
            <a:r>
              <a:rPr lang="en-US" baseline="0" dirty="0" smtClean="0"/>
              <a:t> century, the area around Five Points was subsumed by sprawling Chinatown, with the latest generation of immigrants beginning to create a new life afresh in Manhattan’s historic downtown.”   </a:t>
            </a:r>
          </a:p>
          <a:p>
            <a:endParaRPr lang="en-US" dirty="0" smtClean="0"/>
          </a:p>
          <a:p>
            <a:r>
              <a:rPr lang="en-US" dirty="0" smtClean="0"/>
              <a:t>Information from: https://www.nycgovparks.org/parks/columbus-park-m015/history </a:t>
            </a:r>
            <a:endParaRPr lang="en-US" dirty="0"/>
          </a:p>
        </p:txBody>
      </p:sp>
      <p:sp>
        <p:nvSpPr>
          <p:cNvPr id="4" name="Slide Number Placeholder 3"/>
          <p:cNvSpPr>
            <a:spLocks noGrp="1"/>
          </p:cNvSpPr>
          <p:nvPr>
            <p:ph type="sldNum" sz="quarter" idx="10"/>
          </p:nvPr>
        </p:nvSpPr>
        <p:spPr/>
        <p:txBody>
          <a:bodyPr/>
          <a:lstStyle/>
          <a:p>
            <a:fld id="{7985BD74-54C5-4B48-B039-17535396E508}" type="slidenum">
              <a:rPr lang="en-US" smtClean="0"/>
              <a:t>6</a:t>
            </a:fld>
            <a:endParaRPr lang="en-US"/>
          </a:p>
        </p:txBody>
      </p:sp>
    </p:spTree>
    <p:extLst>
      <p:ext uri="{BB962C8B-B14F-4D97-AF65-F5344CB8AC3E}">
        <p14:creationId xmlns:p14="http://schemas.microsoft.com/office/powerpoint/2010/main" val="148365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ended</a:t>
            </a:r>
            <a:r>
              <a:rPr lang="en-US" baseline="0" dirty="0" smtClean="0"/>
              <a:t> the day by eating at the Nom </a:t>
            </a:r>
            <a:r>
              <a:rPr lang="en-US" baseline="0" dirty="0" err="1" smtClean="0"/>
              <a:t>Wah</a:t>
            </a:r>
            <a:r>
              <a:rPr lang="en-US" baseline="0" dirty="0" smtClean="0"/>
              <a:t> Tea Parlor.  There was a line but the food was worth the wait! The restaurant has authentic early 20</a:t>
            </a:r>
            <a:r>
              <a:rPr lang="en-US" baseline="30000" dirty="0" smtClean="0"/>
              <a:t>th</a:t>
            </a:r>
            <a:r>
              <a:rPr lang="en-US" baseline="0" dirty="0" smtClean="0"/>
              <a:t> century dim sum which we sampled.</a:t>
            </a:r>
            <a:r>
              <a:rPr lang="en-US" baseline="30000" dirty="0" smtClean="0"/>
              <a:t>(1) </a:t>
            </a:r>
          </a:p>
          <a:p>
            <a:r>
              <a:rPr lang="en-US" baseline="0" dirty="0" smtClean="0"/>
              <a:t>The Nom Wat Tea Parlor is located on what was called “Bloody Angle” on </a:t>
            </a:r>
            <a:r>
              <a:rPr lang="en-US" baseline="0" dirty="0" err="1" smtClean="0"/>
              <a:t>Doyers</a:t>
            </a:r>
            <a:r>
              <a:rPr lang="en-US" baseline="0" dirty="0" smtClean="0"/>
              <a:t> Street.  It is between Pell and Mott and has one of the most crooked histories in town.  “Neutral ground for the feuding On Leong and Hip Sing Tongs, </a:t>
            </a:r>
            <a:r>
              <a:rPr lang="en-US" baseline="0" dirty="0" err="1" smtClean="0"/>
              <a:t>Doyers</a:t>
            </a:r>
            <a:r>
              <a:rPr lang="en-US" baseline="0" dirty="0" smtClean="0"/>
              <a:t> has been the site of more than one full-scale king-</a:t>
            </a:r>
            <a:r>
              <a:rPr lang="en-US" baseline="0" dirty="0" err="1" smtClean="0"/>
              <a:t>fu</a:t>
            </a:r>
            <a:r>
              <a:rPr lang="en-US" baseline="0" dirty="0" smtClean="0"/>
              <a:t> rumble.”</a:t>
            </a:r>
            <a:r>
              <a:rPr lang="en-US" baseline="30000" dirty="0" smtClean="0"/>
              <a:t>(2) </a:t>
            </a:r>
          </a:p>
          <a:p>
            <a:endParaRPr lang="en-US" dirty="0" smtClean="0"/>
          </a:p>
          <a:p>
            <a:r>
              <a:rPr lang="en-US" dirty="0" smtClean="0"/>
              <a:t>Information</a:t>
            </a:r>
            <a:r>
              <a:rPr lang="en-US" baseline="0" dirty="0" smtClean="0"/>
              <a:t> from: </a:t>
            </a:r>
          </a:p>
          <a:p>
            <a:r>
              <a:rPr lang="en-US" baseline="0" dirty="0" smtClean="0"/>
              <a:t>(1) http://nomwah.com/chinatown/  </a:t>
            </a:r>
          </a:p>
          <a:p>
            <a:r>
              <a:rPr lang="en-US" dirty="0" smtClean="0"/>
              <a:t>(2) https://infamousnewyork.com/tag/nam-wah-tea-parlor/ </a:t>
            </a:r>
            <a:endParaRPr lang="en-US" dirty="0"/>
          </a:p>
        </p:txBody>
      </p:sp>
      <p:sp>
        <p:nvSpPr>
          <p:cNvPr id="4" name="Slide Number Placeholder 3"/>
          <p:cNvSpPr>
            <a:spLocks noGrp="1"/>
          </p:cNvSpPr>
          <p:nvPr>
            <p:ph type="sldNum" sz="quarter" idx="10"/>
          </p:nvPr>
        </p:nvSpPr>
        <p:spPr/>
        <p:txBody>
          <a:bodyPr/>
          <a:lstStyle/>
          <a:p>
            <a:fld id="{7985BD74-54C5-4B48-B039-17535396E508}" type="slidenum">
              <a:rPr lang="en-US" smtClean="0"/>
              <a:t>7</a:t>
            </a:fld>
            <a:endParaRPr lang="en-US"/>
          </a:p>
        </p:txBody>
      </p:sp>
    </p:spTree>
    <p:extLst>
      <p:ext uri="{BB962C8B-B14F-4D97-AF65-F5344CB8AC3E}">
        <p14:creationId xmlns:p14="http://schemas.microsoft.com/office/powerpoint/2010/main" val="368963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C2BE8D-E72E-40E8-AF98-8847D2B78D7F}"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4ABED-BF24-4E47-91FB-C2F7A0B9FD12}" type="slidenum">
              <a:rPr lang="en-US" smtClean="0"/>
              <a:t>‹#›</a:t>
            </a:fld>
            <a:endParaRPr lang="en-US"/>
          </a:p>
        </p:txBody>
      </p:sp>
    </p:spTree>
    <p:extLst>
      <p:ext uri="{BB962C8B-B14F-4D97-AF65-F5344CB8AC3E}">
        <p14:creationId xmlns:p14="http://schemas.microsoft.com/office/powerpoint/2010/main" val="237428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2BE8D-E72E-40E8-AF98-8847D2B78D7F}"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4ABED-BF24-4E47-91FB-C2F7A0B9FD12}" type="slidenum">
              <a:rPr lang="en-US" smtClean="0"/>
              <a:t>‹#›</a:t>
            </a:fld>
            <a:endParaRPr lang="en-US"/>
          </a:p>
        </p:txBody>
      </p:sp>
    </p:spTree>
    <p:extLst>
      <p:ext uri="{BB962C8B-B14F-4D97-AF65-F5344CB8AC3E}">
        <p14:creationId xmlns:p14="http://schemas.microsoft.com/office/powerpoint/2010/main" val="84150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2BE8D-E72E-40E8-AF98-8847D2B78D7F}"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4ABED-BF24-4E47-91FB-C2F7A0B9FD12}" type="slidenum">
              <a:rPr lang="en-US" smtClean="0"/>
              <a:t>‹#›</a:t>
            </a:fld>
            <a:endParaRPr lang="en-US"/>
          </a:p>
        </p:txBody>
      </p:sp>
    </p:spTree>
    <p:extLst>
      <p:ext uri="{BB962C8B-B14F-4D97-AF65-F5344CB8AC3E}">
        <p14:creationId xmlns:p14="http://schemas.microsoft.com/office/powerpoint/2010/main" val="162189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2BE8D-E72E-40E8-AF98-8847D2B78D7F}"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4ABED-BF24-4E47-91FB-C2F7A0B9FD12}" type="slidenum">
              <a:rPr lang="en-US" smtClean="0"/>
              <a:t>‹#›</a:t>
            </a:fld>
            <a:endParaRPr lang="en-US"/>
          </a:p>
        </p:txBody>
      </p:sp>
    </p:spTree>
    <p:extLst>
      <p:ext uri="{BB962C8B-B14F-4D97-AF65-F5344CB8AC3E}">
        <p14:creationId xmlns:p14="http://schemas.microsoft.com/office/powerpoint/2010/main" val="372892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2BE8D-E72E-40E8-AF98-8847D2B78D7F}"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4ABED-BF24-4E47-91FB-C2F7A0B9FD12}" type="slidenum">
              <a:rPr lang="en-US" smtClean="0"/>
              <a:t>‹#›</a:t>
            </a:fld>
            <a:endParaRPr lang="en-US"/>
          </a:p>
        </p:txBody>
      </p:sp>
    </p:spTree>
    <p:extLst>
      <p:ext uri="{BB962C8B-B14F-4D97-AF65-F5344CB8AC3E}">
        <p14:creationId xmlns:p14="http://schemas.microsoft.com/office/powerpoint/2010/main" val="3122157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C2BE8D-E72E-40E8-AF98-8847D2B78D7F}"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4ABED-BF24-4E47-91FB-C2F7A0B9FD12}" type="slidenum">
              <a:rPr lang="en-US" smtClean="0"/>
              <a:t>‹#›</a:t>
            </a:fld>
            <a:endParaRPr lang="en-US"/>
          </a:p>
        </p:txBody>
      </p:sp>
    </p:spTree>
    <p:extLst>
      <p:ext uri="{BB962C8B-B14F-4D97-AF65-F5344CB8AC3E}">
        <p14:creationId xmlns:p14="http://schemas.microsoft.com/office/powerpoint/2010/main" val="72984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C2BE8D-E72E-40E8-AF98-8847D2B78D7F}"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4ABED-BF24-4E47-91FB-C2F7A0B9FD12}" type="slidenum">
              <a:rPr lang="en-US" smtClean="0"/>
              <a:t>‹#›</a:t>
            </a:fld>
            <a:endParaRPr lang="en-US"/>
          </a:p>
        </p:txBody>
      </p:sp>
    </p:spTree>
    <p:extLst>
      <p:ext uri="{BB962C8B-B14F-4D97-AF65-F5344CB8AC3E}">
        <p14:creationId xmlns:p14="http://schemas.microsoft.com/office/powerpoint/2010/main" val="157751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C2BE8D-E72E-40E8-AF98-8847D2B78D7F}"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4ABED-BF24-4E47-91FB-C2F7A0B9FD12}" type="slidenum">
              <a:rPr lang="en-US" smtClean="0"/>
              <a:t>‹#›</a:t>
            </a:fld>
            <a:endParaRPr lang="en-US"/>
          </a:p>
        </p:txBody>
      </p:sp>
    </p:spTree>
    <p:extLst>
      <p:ext uri="{BB962C8B-B14F-4D97-AF65-F5344CB8AC3E}">
        <p14:creationId xmlns:p14="http://schemas.microsoft.com/office/powerpoint/2010/main" val="191960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BE8D-E72E-40E8-AF98-8847D2B78D7F}"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4ABED-BF24-4E47-91FB-C2F7A0B9FD12}" type="slidenum">
              <a:rPr lang="en-US" smtClean="0"/>
              <a:t>‹#›</a:t>
            </a:fld>
            <a:endParaRPr lang="en-US"/>
          </a:p>
        </p:txBody>
      </p:sp>
    </p:spTree>
    <p:extLst>
      <p:ext uri="{BB962C8B-B14F-4D97-AF65-F5344CB8AC3E}">
        <p14:creationId xmlns:p14="http://schemas.microsoft.com/office/powerpoint/2010/main" val="66002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2BE8D-E72E-40E8-AF98-8847D2B78D7F}"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4ABED-BF24-4E47-91FB-C2F7A0B9FD12}" type="slidenum">
              <a:rPr lang="en-US" smtClean="0"/>
              <a:t>‹#›</a:t>
            </a:fld>
            <a:endParaRPr lang="en-US"/>
          </a:p>
        </p:txBody>
      </p:sp>
    </p:spTree>
    <p:extLst>
      <p:ext uri="{BB962C8B-B14F-4D97-AF65-F5344CB8AC3E}">
        <p14:creationId xmlns:p14="http://schemas.microsoft.com/office/powerpoint/2010/main" val="256255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C2BE8D-E72E-40E8-AF98-8847D2B78D7F}"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4ABED-BF24-4E47-91FB-C2F7A0B9FD12}" type="slidenum">
              <a:rPr lang="en-US" smtClean="0"/>
              <a:t>‹#›</a:t>
            </a:fld>
            <a:endParaRPr lang="en-US"/>
          </a:p>
        </p:txBody>
      </p:sp>
    </p:spTree>
    <p:extLst>
      <p:ext uri="{BB962C8B-B14F-4D97-AF65-F5344CB8AC3E}">
        <p14:creationId xmlns:p14="http://schemas.microsoft.com/office/powerpoint/2010/main" val="286604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2BE8D-E72E-40E8-AF98-8847D2B78D7F}" type="datetimeFigureOut">
              <a:rPr lang="en-US" smtClean="0"/>
              <a:t>8/30/2018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4ABED-BF24-4E47-91FB-C2F7A0B9FD12}" type="slidenum">
              <a:rPr lang="en-US" smtClean="0"/>
              <a:t>‹#›</a:t>
            </a:fld>
            <a:endParaRPr lang="en-US"/>
          </a:p>
        </p:txBody>
      </p:sp>
    </p:spTree>
    <p:extLst>
      <p:ext uri="{BB962C8B-B14F-4D97-AF65-F5344CB8AC3E}">
        <p14:creationId xmlns:p14="http://schemas.microsoft.com/office/powerpoint/2010/main" val="3612706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York City</a:t>
            </a:r>
            <a:endParaRPr lang="en-US" dirty="0"/>
          </a:p>
        </p:txBody>
      </p:sp>
      <p:sp>
        <p:nvSpPr>
          <p:cNvPr id="3" name="Subtitle 2"/>
          <p:cNvSpPr>
            <a:spLocks noGrp="1"/>
          </p:cNvSpPr>
          <p:nvPr>
            <p:ph type="subTitle" idx="1"/>
          </p:nvPr>
        </p:nvSpPr>
        <p:spPr/>
        <p:txBody>
          <a:bodyPr/>
          <a:lstStyle/>
          <a:p>
            <a:r>
              <a:rPr lang="en-US" dirty="0" smtClean="0"/>
              <a:t>October 2017</a:t>
            </a:r>
            <a:endParaRPr lang="en-US" dirty="0"/>
          </a:p>
        </p:txBody>
      </p:sp>
    </p:spTree>
    <p:extLst>
      <p:ext uri="{BB962C8B-B14F-4D97-AF65-F5344CB8AC3E}">
        <p14:creationId xmlns:p14="http://schemas.microsoft.com/office/powerpoint/2010/main" val="251564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Autofit/>
          </a:bodyPr>
          <a:lstStyle/>
          <a:p>
            <a:r>
              <a:rPr lang="en-US" sz="3200" dirty="0" smtClean="0"/>
              <a:t>Shrine of Saint </a:t>
            </a:r>
            <a:br>
              <a:rPr lang="en-US" sz="3200" dirty="0" smtClean="0"/>
            </a:br>
            <a:r>
              <a:rPr lang="en-US" sz="3200" dirty="0" smtClean="0"/>
              <a:t>Elizabeth Ann Seton:</a:t>
            </a:r>
            <a:br>
              <a:rPr lang="en-US" sz="3200" dirty="0" smtClean="0"/>
            </a:br>
            <a:r>
              <a:rPr lang="en-US" sz="3200" dirty="0" smtClean="0"/>
              <a:t>First American-born </a:t>
            </a:r>
            <a:r>
              <a:rPr lang="en-US" sz="3200" dirty="0"/>
              <a:t>S</a:t>
            </a:r>
            <a:r>
              <a:rPr lang="en-US" sz="3200" dirty="0" smtClean="0"/>
              <a:t>aint</a:t>
            </a:r>
            <a:endParaRPr lang="en-US" sz="3200"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4766600">
            <a:off x="-160507" y="2888551"/>
            <a:ext cx="4038600" cy="3028950"/>
          </a:xfrm>
        </p:spPr>
      </p:pic>
      <p:pic>
        <p:nvPicPr>
          <p:cNvPr id="1026" name="Picture 2" descr="F:\Pictures\My Pictures\2017 October NYC trip\Photo Oct 15, 9 15 27 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86225" y="-10606088"/>
            <a:ext cx="12801600" cy="960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070014">
            <a:off x="5517371" y="2993327"/>
            <a:ext cx="3759200" cy="2819400"/>
          </a:xfrm>
          <a:prstGeom prst="rect">
            <a:avLst/>
          </a:prstGeom>
        </p:spPr>
      </p:pic>
      <p:pic>
        <p:nvPicPr>
          <p:cNvPr id="5" name="Content Placeholder 4"/>
          <p:cNvPicPr>
            <a:picLocks noGrp="1" noChangeAspect="1"/>
          </p:cNvPicPr>
          <p:nvPr>
            <p:ph sz="half" idx="1"/>
          </p:nvPr>
        </p:nvPicPr>
        <p:blipFill>
          <a:blip r:embed="rId6" cstate="print">
            <a:extLst>
              <a:ext uri="{28A0092B-C50C-407E-A947-70E740481C1C}">
                <a14:useLocalDpi xmlns:a14="http://schemas.microsoft.com/office/drawing/2010/main" val="0"/>
              </a:ext>
            </a:extLst>
          </a:blip>
          <a:stretch>
            <a:fillRect/>
          </a:stretch>
        </p:blipFill>
        <p:spPr>
          <a:xfrm rot="5400000">
            <a:off x="2847975" y="2409825"/>
            <a:ext cx="4038600" cy="3028950"/>
          </a:xfrm>
        </p:spPr>
      </p:pic>
    </p:spTree>
    <p:extLst>
      <p:ext uri="{BB962C8B-B14F-4D97-AF65-F5344CB8AC3E}">
        <p14:creationId xmlns:p14="http://schemas.microsoft.com/office/powerpoint/2010/main" val="93807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Park</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457200" y="2348706"/>
            <a:ext cx="4038600" cy="302895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rot="5400000">
            <a:off x="4648200" y="2348706"/>
            <a:ext cx="4038600" cy="3028950"/>
          </a:xfrm>
        </p:spPr>
      </p:pic>
    </p:spTree>
    <p:extLst>
      <p:ext uri="{BB962C8B-B14F-4D97-AF65-F5344CB8AC3E}">
        <p14:creationId xmlns:p14="http://schemas.microsoft.com/office/powerpoint/2010/main" val="429311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122134">
            <a:off x="252746" y="1569349"/>
            <a:ext cx="2743200" cy="2057400"/>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29763">
            <a:off x="6343744" y="1686912"/>
            <a:ext cx="2743200" cy="2057400"/>
          </a:xfrm>
          <a:prstGeom prst="rect">
            <a:avLst/>
          </a:prstGeom>
        </p:spPr>
      </p:pic>
      <p:sp>
        <p:nvSpPr>
          <p:cNvPr id="2" name="Title 1"/>
          <p:cNvSpPr>
            <a:spLocks noGrp="1"/>
          </p:cNvSpPr>
          <p:nvPr>
            <p:ph type="title"/>
          </p:nvPr>
        </p:nvSpPr>
        <p:spPr/>
        <p:txBody>
          <a:bodyPr/>
          <a:lstStyle/>
          <a:p>
            <a:r>
              <a:rPr lang="en-US" dirty="0" smtClean="0"/>
              <a:t>East Coast WWII Memorial</a:t>
            </a:r>
            <a:endParaRPr lang="en-US" dirty="0"/>
          </a:p>
        </p:txBody>
      </p:sp>
      <p:pic>
        <p:nvPicPr>
          <p:cNvPr id="6" name="Content Placeholder 5"/>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rot="5400000">
            <a:off x="2931194" y="2476499"/>
            <a:ext cx="3759200" cy="2819400"/>
          </a:xfrm>
        </p:spPr>
      </p:pic>
      <p:pic>
        <p:nvPicPr>
          <p:cNvPr id="1026" name="Picture 2" descr="F:\Pictures\My Pictures\2017 October NYC trip\Photo Oct 15, 9 27 48 A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30400" y="-10983310"/>
            <a:ext cx="10241280" cy="7680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038055">
            <a:off x="862347" y="4219128"/>
            <a:ext cx="2743200" cy="20574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584299">
            <a:off x="6434719" y="4282252"/>
            <a:ext cx="2743200" cy="2057400"/>
          </a:xfrm>
          <a:prstGeom prst="rect">
            <a:avLst/>
          </a:prstGeom>
        </p:spPr>
      </p:pic>
    </p:spTree>
    <p:extLst>
      <p:ext uri="{BB962C8B-B14F-4D97-AF65-F5344CB8AC3E}">
        <p14:creationId xmlns:p14="http://schemas.microsoft.com/office/powerpoint/2010/main" val="378920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14594" y="731237"/>
            <a:ext cx="4041648" cy="3031236"/>
          </a:xfrm>
          <a:prstGeom prst="rect">
            <a:avLst/>
          </a:prstGeom>
        </p:spPr>
      </p:pic>
      <p:pic>
        <p:nvPicPr>
          <p:cNvPr id="5"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rot="5400000">
            <a:off x="-428625" y="657225"/>
            <a:ext cx="4038600" cy="3028950"/>
          </a:xfrm>
        </p:spPr>
      </p:pic>
      <p:sp>
        <p:nvSpPr>
          <p:cNvPr id="2" name="Title 1"/>
          <p:cNvSpPr>
            <a:spLocks noGrp="1"/>
          </p:cNvSpPr>
          <p:nvPr>
            <p:ph type="title"/>
          </p:nvPr>
        </p:nvSpPr>
        <p:spPr/>
        <p:txBody>
          <a:bodyPr/>
          <a:lstStyle/>
          <a:p>
            <a:r>
              <a:rPr lang="en-US" dirty="0" smtClean="0"/>
              <a:t>World Trade Center</a:t>
            </a:r>
            <a:endParaRPr lang="en-US" dirty="0"/>
          </a:p>
        </p:txBody>
      </p:sp>
      <p:pic>
        <p:nvPicPr>
          <p:cNvPr id="6" name="Content Placeholder 5"/>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rot="5400000">
            <a:off x="1038225" y="3289978"/>
            <a:ext cx="4038600" cy="3028950"/>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143756" y="3229048"/>
            <a:ext cx="4035552" cy="3026664"/>
          </a:xfrm>
          <a:prstGeom prst="rect">
            <a:avLst/>
          </a:prstGeom>
        </p:spPr>
      </p:pic>
    </p:spTree>
    <p:extLst>
      <p:ext uri="{BB962C8B-B14F-4D97-AF65-F5344CB8AC3E}">
        <p14:creationId xmlns:p14="http://schemas.microsoft.com/office/powerpoint/2010/main" val="231193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Columbus Park </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457200" y="2348706"/>
            <a:ext cx="4038600" cy="3028950"/>
          </a:xfrm>
        </p:spPr>
      </p:pic>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rot="5400000">
            <a:off x="4648200" y="2348706"/>
            <a:ext cx="4038600" cy="3028950"/>
          </a:xfrm>
        </p:spPr>
      </p:pic>
    </p:spTree>
    <p:extLst>
      <p:ext uri="{BB962C8B-B14F-4D97-AF65-F5344CB8AC3E}">
        <p14:creationId xmlns:p14="http://schemas.microsoft.com/office/powerpoint/2010/main" val="666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Nom Wat Tea Parlor</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2314575" y="2181225"/>
            <a:ext cx="4038600" cy="3028950"/>
          </a:xfrm>
        </p:spPr>
      </p:pic>
    </p:spTree>
    <p:extLst>
      <p:ext uri="{BB962C8B-B14F-4D97-AF65-F5344CB8AC3E}">
        <p14:creationId xmlns:p14="http://schemas.microsoft.com/office/powerpoint/2010/main" val="2735327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1017</Words>
  <Application>Microsoft Office PowerPoint</Application>
  <PresentationFormat>On-screen Show (4:3)</PresentationFormat>
  <Paragraphs>59</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New York City</vt:lpstr>
      <vt:lpstr>Shrine of Saint  Elizabeth Ann Seton: First American-born Saint</vt:lpstr>
      <vt:lpstr>Battery Park</vt:lpstr>
      <vt:lpstr>East Coast WWII Memorial</vt:lpstr>
      <vt:lpstr>World Trade Center</vt:lpstr>
      <vt:lpstr>Columbus Park </vt:lpstr>
      <vt:lpstr>Nom Wat Tea Parlor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dc:creator>
  <cp:lastModifiedBy>Janet</cp:lastModifiedBy>
  <cp:revision>30</cp:revision>
  <dcterms:created xsi:type="dcterms:W3CDTF">2018-06-01T16:31:05Z</dcterms:created>
  <dcterms:modified xsi:type="dcterms:W3CDTF">2018-08-30T18:26:47Z</dcterms:modified>
</cp:coreProperties>
</file>